
<file path=[Content_Types].xml><?xml version="1.0" encoding="utf-8"?>
<Types xmlns="http://schemas.openxmlformats.org/package/2006/content-types">
  <Default Extension="gif" ContentType="image/gif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2" r:id="rId5"/>
    <p:sldId id="279" r:id="rId6"/>
    <p:sldId id="256" r:id="rId7"/>
    <p:sldId id="275" r:id="rId8"/>
    <p:sldId id="273" r:id="rId9"/>
    <p:sldId id="258" r:id="rId10"/>
    <p:sldId id="276" r:id="rId11"/>
    <p:sldId id="265" r:id="rId12"/>
    <p:sldId id="274" r:id="rId13"/>
    <p:sldId id="257" r:id="rId14"/>
    <p:sldId id="268" r:id="rId15"/>
    <p:sldId id="266" r:id="rId16"/>
    <p:sldId id="260" r:id="rId17"/>
    <p:sldId id="269" r:id="rId18"/>
    <p:sldId id="261" r:id="rId19"/>
    <p:sldId id="259" r:id="rId20"/>
    <p:sldId id="262" r:id="rId21"/>
    <p:sldId id="270" r:id="rId22"/>
    <p:sldId id="263" r:id="rId23"/>
    <p:sldId id="277" r:id="rId24"/>
    <p:sldId id="26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C8943A-F7DF-411C-BF06-F00DAA5F065D}" v="3" dt="2021-03-10T19:08:36.6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090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78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6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1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1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907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5063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5616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716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702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DC23E-283D-4998-9E87-EEEDD9D70FA4}" type="datetimeFigureOut">
              <a:rPr lang="en-US" smtClean="0"/>
              <a:t>2/25/2022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956129-BF72-41AE-952F-321788D10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56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3.mp4"/><Relationship Id="rId2" Type="http://schemas.microsoft.com/office/2007/relationships/media" Target="../media/media13.mp4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video" Target="../media/media19.mp4"/><Relationship Id="rId2" Type="http://schemas.microsoft.com/office/2007/relationships/media" Target="../media/media19.mp4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30.png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34.png"/><Relationship Id="rId4" Type="http://schemas.openxmlformats.org/officeDocument/2006/relationships/image" Target="../media/image3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6" name="Group 11">
            <a:extLst>
              <a:ext uri="{FF2B5EF4-FFF2-40B4-BE49-F238E27FC236}">
                <a16:creationId xmlns:a16="http://schemas.microsoft.com/office/drawing/2014/main" id="{287F69AB-2350-44E3-9076-00265B93F3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1"/>
            <a:ext cx="972709" cy="1935307"/>
            <a:chOff x="10918968" y="713127"/>
            <a:chExt cx="1273032" cy="2532832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70652AA-1C81-481C-856B-9037143754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052629" y="2120024"/>
              <a:ext cx="645368" cy="645368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Isosceles Triangle 13">
              <a:extLst>
                <a:ext uri="{FF2B5EF4-FFF2-40B4-BE49-F238E27FC236}">
                  <a16:creationId xmlns:a16="http://schemas.microsoft.com/office/drawing/2014/main" id="{A2FF99B6-37BA-4650-B01D-799F02E31E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289068" y="1343027"/>
              <a:ext cx="2532832" cy="1273032"/>
            </a:xfrm>
            <a:prstGeom prst="triangle">
              <a:avLst>
                <a:gd name="adj" fmla="val 5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72" y="2471718"/>
            <a:ext cx="6253211" cy="191456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44052" y="1782981"/>
            <a:ext cx="4004479" cy="43939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 algn="ctr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sz="2000" b="1" dirty="0" err="1">
                <a:latin typeface="Book Antiqua" panose="02040602050305030304" pitchFamily="18" charset="0"/>
              </a:rPr>
              <a:t>Amark</a:t>
            </a:r>
            <a:r>
              <a:rPr lang="en-US" sz="2000" b="1" dirty="0">
                <a:latin typeface="Book Antiqua" panose="02040602050305030304" pitchFamily="18" charset="0"/>
              </a:rPr>
              <a:t> Logistics Inc. TMS and Operational Overview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None/>
            </a:pPr>
            <a:endParaRPr lang="en-US" sz="2000" b="1" dirty="0">
              <a:latin typeface="Book Antiqua" panose="02040602050305030304" pitchFamily="18" charset="0"/>
            </a:endParaRP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None/>
            </a:pPr>
            <a:endParaRPr lang="en-US" sz="2000" b="1" dirty="0">
              <a:latin typeface="Book Antiqua" panose="02040602050305030304" pitchFamily="18" charset="0"/>
            </a:endParaRP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None/>
            </a:pPr>
            <a:endParaRPr lang="en-US" sz="2000" b="1" dirty="0">
              <a:latin typeface="Book Antiqua" panose="02040602050305030304" pitchFamily="18" charset="0"/>
            </a:endParaRP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None/>
            </a:pPr>
            <a:endParaRPr lang="en-US" sz="2000" b="1" dirty="0">
              <a:latin typeface="Book Antiqua" panose="02040602050305030304" pitchFamily="18" charset="0"/>
            </a:endParaRP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None/>
            </a:pPr>
            <a:r>
              <a:rPr lang="en-US" sz="2000" b="1" dirty="0">
                <a:latin typeface="Book Antiqua" panose="02040602050305030304" pitchFamily="18" charset="0"/>
              </a:rPr>
              <a:t>“The Life Cycle of a Shipment”</a:t>
            </a:r>
          </a:p>
          <a:p>
            <a:pPr marL="0" indent="0" fontAlgn="base">
              <a:spcBef>
                <a:spcPts val="0"/>
              </a:spcBef>
              <a:spcAft>
                <a:spcPct val="0"/>
              </a:spcAft>
              <a:buNone/>
            </a:pPr>
            <a:endParaRPr lang="en-US" sz="2000" b="1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48" name="Group 15">
            <a:extLst>
              <a:ext uri="{FF2B5EF4-FFF2-40B4-BE49-F238E27FC236}">
                <a16:creationId xmlns:a16="http://schemas.microsoft.com/office/drawing/2014/main" id="{3EA7D759-6BEF-4CBD-A325-BCFA77832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317405EC-53E3-473A-8B42-B9475D057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17">
              <a:extLst>
                <a:ext uri="{FF2B5EF4-FFF2-40B4-BE49-F238E27FC236}">
                  <a16:creationId xmlns:a16="http://schemas.microsoft.com/office/drawing/2014/main" id="{C03F2370-11B5-4E16-8AE5-B4854408B4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31E12ADE-FDDE-4EA4-B50F-D23ACB3EFB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464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029"/>
    </mc:Choice>
    <mc:Fallback>
      <p:transition spd="slow" advTm="120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D58E966-456A-48F4-81B4-C4D0C0020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5523C670-74D7-4ED8-BA51-B6FB65570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54331" y="1756600"/>
            <a:ext cx="1080325" cy="4736395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BAEEE533-7CA5-4134-A14A-8575F66C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46901" y="1357766"/>
            <a:ext cx="687754" cy="43031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E64B7817-E956-406B-A85B-5AEF36B1F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48912" y="1135060"/>
            <a:ext cx="409371" cy="416921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2FC9C1F-8CBA-4083-8724-3735C556D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1691" y="1124043"/>
            <a:ext cx="6477233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599" y="1445775"/>
            <a:ext cx="5385391" cy="3342435"/>
          </a:xfrm>
        </p:spPr>
        <p:txBody>
          <a:bodyPr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</a:rPr>
              <a:t>Carrier Selection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7225" y="1483341"/>
            <a:ext cx="3682853" cy="3472651"/>
          </a:xfrm>
        </p:spPr>
        <p:txBody>
          <a:bodyPr anchor="ctr">
            <a:normAutofit/>
          </a:bodyPr>
          <a:lstStyle/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The selection of a carrier can be automated based on your  Business Rule </a:t>
            </a:r>
            <a:r>
              <a:rPr lang="en-US" sz="1600" dirty="0" err="1">
                <a:latin typeface="Book Antiqua" panose="02040602050305030304" pitchFamily="18" charset="0"/>
              </a:rPr>
              <a:t>ie</a:t>
            </a:r>
            <a:r>
              <a:rPr lang="en-US" sz="1600" dirty="0">
                <a:latin typeface="Book Antiqua" panose="02040602050305030304" pitchFamily="18" charset="0"/>
              </a:rPr>
              <a:t>; Least Cost or Least Transit or whatever you  decide is the methodology you want to employ to route shipment(s).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5AE7A704-34F0-44DE-9A11-0D4112308B2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695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00"/>
    </mc:Choice>
    <mc:Fallback>
      <p:transition spd="slow" advTm="13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8">
            <a:extLst>
              <a:ext uri="{FF2B5EF4-FFF2-40B4-BE49-F238E27FC236}">
                <a16:creationId xmlns:a16="http://schemas.microsoft.com/office/drawing/2014/main" id="{A169D286-F4D7-4C8B-A6BD-D05384C7F1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Freeform 6">
            <a:extLst>
              <a:ext uri="{FF2B5EF4-FFF2-40B4-BE49-F238E27FC236}">
                <a16:creationId xmlns:a16="http://schemas.microsoft.com/office/drawing/2014/main" id="{39E8235E-135E-4261-8F54-2B316E493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610728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7" name="Freeform 7">
            <a:extLst>
              <a:ext uri="{FF2B5EF4-FFF2-40B4-BE49-F238E27FC236}">
                <a16:creationId xmlns:a16="http://schemas.microsoft.com/office/drawing/2014/main" id="{D4ED8EC3-4D57-4620-93CE-4E6661F09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343079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E83A42-70B6-44F0-8A27-78F3F7732B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5" r="1" b="1"/>
          <a:stretch/>
        </p:blipFill>
        <p:spPr>
          <a:xfrm>
            <a:off x="-1" y="348255"/>
            <a:ext cx="12188952" cy="5965606"/>
          </a:xfrm>
          <a:custGeom>
            <a:avLst/>
            <a:gdLst/>
            <a:ahLst/>
            <a:cxnLst/>
            <a:rect l="l" t="t" r="r" b="b"/>
            <a:pathLst>
              <a:path w="12188952" h="5965606">
                <a:moveTo>
                  <a:pt x="4901782" y="713960"/>
                </a:moveTo>
                <a:lnTo>
                  <a:pt x="12188952" y="713960"/>
                </a:lnTo>
                <a:lnTo>
                  <a:pt x="12188952" y="5965606"/>
                </a:lnTo>
                <a:lnTo>
                  <a:pt x="4901782" y="5965606"/>
                </a:lnTo>
                <a:close/>
                <a:moveTo>
                  <a:pt x="0" y="0"/>
                </a:moveTo>
                <a:lnTo>
                  <a:pt x="4638078" y="0"/>
                </a:lnTo>
                <a:lnTo>
                  <a:pt x="4638078" y="5257799"/>
                </a:lnTo>
                <a:lnTo>
                  <a:pt x="0" y="5257799"/>
                </a:lnTo>
                <a:close/>
              </a:path>
            </a:pathLst>
          </a:cu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CBAB650-9DE7-48BE-A1CE-769077B3BB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34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653"/>
    </mc:Choice>
    <mc:Fallback>
      <p:transition spd="slow" advTm="34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7">
            <a:extLst>
              <a:ext uri="{FF2B5EF4-FFF2-40B4-BE49-F238E27FC236}">
                <a16:creationId xmlns:a16="http://schemas.microsoft.com/office/drawing/2014/main" id="{76EFD3D9-44F0-4267-BCC1-1613E79D82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6">
            <a:extLst>
              <a:ext uri="{FF2B5EF4-FFF2-40B4-BE49-F238E27FC236}">
                <a16:creationId xmlns:a16="http://schemas.microsoft.com/office/drawing/2014/main" id="{A779A851-95D6-41AF-937A-B0E4B7F6FA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900814"/>
            <a:ext cx="759618" cy="571096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953FB2E7-B6CB-429C-81EB-D9516D6D5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633165"/>
            <a:ext cx="482654" cy="5521414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EC40DB1-B719-4A13-9A4D-0966B4B278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621" y="636723"/>
            <a:ext cx="4000062" cy="5257799"/>
          </a:xfrm>
          <a:custGeom>
            <a:avLst/>
            <a:gdLst>
              <a:gd name="connsiteX0" fmla="*/ 0 w 4634682"/>
              <a:gd name="connsiteY0" fmla="*/ 0 h 5257799"/>
              <a:gd name="connsiteX1" fmla="*/ 4634682 w 4634682"/>
              <a:gd name="connsiteY1" fmla="*/ 0 h 5257799"/>
              <a:gd name="connsiteX2" fmla="*/ 4634682 w 4634682"/>
              <a:gd name="connsiteY2" fmla="*/ 5257799 h 5257799"/>
              <a:gd name="connsiteX3" fmla="*/ 0 w 4634682"/>
              <a:gd name="connsiteY3" fmla="*/ 5257799 h 5257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4682" h="5257799">
                <a:moveTo>
                  <a:pt x="0" y="0"/>
                </a:moveTo>
                <a:lnTo>
                  <a:pt x="4634682" y="0"/>
                </a:lnTo>
                <a:lnTo>
                  <a:pt x="4634682" y="5257799"/>
                </a:lnTo>
                <a:lnTo>
                  <a:pt x="0" y="525779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4622" y="982272"/>
            <a:ext cx="3880474" cy="456097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fontAlgn="base">
              <a:spcAft>
                <a:spcPct val="0"/>
              </a:spcAft>
            </a:pPr>
            <a:r>
              <a:rPr lang="en-US" sz="4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Management of Vendor Shipments</a:t>
            </a:r>
          </a:p>
        </p:txBody>
      </p:sp>
      <p:sp>
        <p:nvSpPr>
          <p:cNvPr id="25" name="Rectangle 8">
            <a:extLst>
              <a:ext uri="{FF2B5EF4-FFF2-40B4-BE49-F238E27FC236}">
                <a16:creationId xmlns:a16="http://schemas.microsoft.com/office/drawing/2014/main" id="{82211336-CFF3-412D-868A-6679C1004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901782" y="1352302"/>
            <a:ext cx="6655597" cy="525164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21862" y="1719618"/>
            <a:ext cx="5948831" cy="43346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A Vendor Cannot Rate or Route a Shipment – 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Vendors can only alert your  or Amark  Ops that they have a shipment that needs to be moved.  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Vendors is provided with UN &amp; PW and can log in to 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Amark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TMS and Create shipment.  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Amark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Ops will ;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Verify Shipment Details- Including Ready Date -Time/ Commodity/NMFC/Freight Class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Rate/Select Carrier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Generate Bill Of Lading and Send to Vendor 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Tender Shipment to Carrier – Automatically or by other means as mutually agreed upon. 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600" b="1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Note Other methods of Vendor Notification may be available as mutually agreed </a:t>
            </a:r>
            <a:r>
              <a:rPr lang="en-US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Ie</a:t>
            </a:r>
            <a:r>
              <a:rPr lang="en-US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; Fax, Phone, Email 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51847409-E3F4-4442-BCA4-30BA7D450D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668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361"/>
    </mc:Choice>
    <mc:Fallback>
      <p:transition spd="slow" advTm="38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7">
            <a:extLst>
              <a:ext uri="{FF2B5EF4-FFF2-40B4-BE49-F238E27FC236}">
                <a16:creationId xmlns:a16="http://schemas.microsoft.com/office/drawing/2014/main" id="{51D98CAC-3EFF-4342-BD5A-6C0E8CAB4C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520700"/>
            <a:ext cx="10515600" cy="34861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30324" y="1337310"/>
            <a:ext cx="9531350" cy="1347469"/>
          </a:xfrm>
        </p:spPr>
        <p:txBody>
          <a:bodyPr anchor="b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  <a:latin typeface="Book Antiqua" panose="02040602050305030304" pitchFamily="18" charset="0"/>
                <a:ea typeface="+mn-ea"/>
                <a:cs typeface="+mn-cs"/>
              </a:rPr>
              <a:t>Bill Of Lading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0324" y="4305300"/>
            <a:ext cx="9585326" cy="1454150"/>
          </a:xfrm>
        </p:spPr>
        <p:txBody>
          <a:bodyPr>
            <a:noAutofit/>
          </a:bodyPr>
          <a:lstStyle/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The Bill of Lading is generated by the </a:t>
            </a:r>
            <a:r>
              <a:rPr lang="en-US" sz="1600" dirty="0" err="1">
                <a:latin typeface="Book Antiqua" panose="02040602050305030304" pitchFamily="18" charset="0"/>
              </a:rPr>
              <a:t>Amark</a:t>
            </a:r>
            <a:r>
              <a:rPr lang="en-US" sz="1600" dirty="0">
                <a:latin typeface="Book Antiqua" panose="02040602050305030304" pitchFamily="18" charset="0"/>
              </a:rPr>
              <a:t> TMS based on the Shipment Detail entered before load is “Booked” or communicated to </a:t>
            </a:r>
            <a:r>
              <a:rPr lang="en-US" sz="1600" dirty="0" err="1">
                <a:latin typeface="Book Antiqua" panose="02040602050305030304" pitchFamily="18" charset="0"/>
              </a:rPr>
              <a:t>Amark</a:t>
            </a:r>
            <a:r>
              <a:rPr lang="en-US" sz="1600" dirty="0">
                <a:latin typeface="Book Antiqua" panose="02040602050305030304" pitchFamily="18" charset="0"/>
              </a:rPr>
              <a:t> TMS as an active shipment.</a:t>
            </a:r>
          </a:p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It can be sent electronically via Fax or Email by you or Amark Ops. For Outbound shipments from your Location, the Bill of Lading can be printed from the Amark TMS. </a:t>
            </a:r>
          </a:p>
          <a:p>
            <a:pPr marL="457200" indent="-457200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For Inbound Shipments from a Vendor the Bill of Lading can be sent by your  or Amark Ops as mutually agreed upon.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4EBF60A9-3FCF-4AAD-9A3A-F7389CA6EEF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7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10"/>
    </mc:Choice>
    <mc:Fallback>
      <p:transition spd="slow" advTm="29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Freeform: Shape 1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49" y="643466"/>
            <a:ext cx="4773559" cy="5566833"/>
          </a:xfrm>
          <a:prstGeom prst="rect">
            <a:avLst/>
          </a:prstGeom>
        </p:spPr>
      </p:pic>
      <p:grpSp>
        <p:nvGrpSpPr>
          <p:cNvPr id="23" name="Group 1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96DCC701-7E31-4DE1-87C6-1DDF6831AE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30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63"/>
    </mc:Choice>
    <mc:Fallback>
      <p:transition spd="slow" advTm="6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739" y="885651"/>
            <a:ext cx="4403302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</a:rPr>
              <a:t>Shipment </a:t>
            </a:r>
            <a:r>
              <a:rPr lang="en-US" sz="4400" b="1">
                <a:solidFill>
                  <a:srgbClr val="FFFFFF"/>
                </a:solidFill>
              </a:rPr>
              <a:t>Tender (Book)</a:t>
            </a:r>
            <a:endParaRPr lang="en-US" sz="4400" b="1" dirty="0">
              <a:solidFill>
                <a:srgbClr val="FFFFFF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671" y="1378624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A carrier can be notified of a pick up in a number of ways by either you  or by Amark Ops, as mutually agreed upon.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Options available to notify carrier(s);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Automated – EDI 204 or API Electronic Pickup Notice (ASN)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Entered manually on Carrier Website by you or Amark Ops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Phone Call to Origin Terminal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Fax or Email of Pickup to Carrier Dispatch</a:t>
            </a:r>
          </a:p>
          <a:p>
            <a:pPr marL="457200" indent="-228600" algn="l" fontAlgn="base">
              <a:spcBef>
                <a:spcPts val="80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77651432-AD22-44E2-80E1-5835E9590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859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46"/>
    </mc:Choice>
    <mc:Fallback>
      <p:transition spd="slow" advTm="42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8468" y="885651"/>
            <a:ext cx="3229803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</a:rPr>
              <a:t>Confirmation of Pickup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24428" y="1378624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Pickups can be confirmed a number of ways by you or EDI 214 via Amark TMS or  By Amark Ops, as mutually agreed.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Book Antiqua" panose="02040602050305030304" pitchFamily="18" charset="0"/>
            </a:endParaRP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You  -Enter PRO # as shipment is picked up either in Shipment Profile or from your  Home Page. Doing so will begin the automated Tracking process immediately upon pickup.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Anything that can be automated via EDI 214 or API Tracking occurs over night. The Carriers EDI or API makes a match based on multiple shipment details, assigns the Pro # in the </a:t>
            </a:r>
            <a:r>
              <a:rPr lang="en-US" sz="1600" dirty="0" err="1">
                <a:latin typeface="Book Antiqua" panose="02040602050305030304" pitchFamily="18" charset="0"/>
              </a:rPr>
              <a:t>Amark</a:t>
            </a:r>
            <a:r>
              <a:rPr lang="en-US" sz="1600" dirty="0">
                <a:latin typeface="Book Antiqua" panose="02040602050305030304" pitchFamily="18" charset="0"/>
              </a:rPr>
              <a:t> TMS and Automatically changes shipment status.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Book Antiqua" panose="02040602050305030304" pitchFamily="18" charset="0"/>
              </a:rPr>
              <a:t>Amark</a:t>
            </a:r>
            <a:r>
              <a:rPr lang="en-US" sz="1600" dirty="0">
                <a:latin typeface="Book Antiqua" panose="02040602050305030304" pitchFamily="18" charset="0"/>
              </a:rPr>
              <a:t> Ops – Pro # information is generally not otherwise available until the morning after a shipment has been picked up. Any shipments that do not have a Pro # assigned are monitored by </a:t>
            </a:r>
            <a:r>
              <a:rPr lang="en-US" sz="1600" dirty="0" err="1">
                <a:latin typeface="Book Antiqua" panose="02040602050305030304" pitchFamily="18" charset="0"/>
              </a:rPr>
              <a:t>Amark</a:t>
            </a:r>
            <a:r>
              <a:rPr lang="en-US" sz="1600" dirty="0">
                <a:latin typeface="Book Antiqua" panose="02040602050305030304" pitchFamily="18" charset="0"/>
              </a:rPr>
              <a:t> Ops and Pro #’s are assigned as obtained.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Book Antiqua" panose="02040602050305030304" pitchFamily="18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31D175F1-5EFA-48F4-8A2F-05A02E9A0F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180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320"/>
    </mc:Choice>
    <mc:Fallback>
      <p:transition spd="slow" advTm="55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8468" y="885651"/>
            <a:ext cx="3229803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 fontAlgn="base">
              <a:spcAft>
                <a:spcPct val="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Tracking Status Updates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671" y="1468483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Tracking Status updates are automated and update via EDI 214 or API Tracking at various intervals which are governed by the individual carrier.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Some carriers update based on change of Status only while others will provide periodic geographic location updates.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 err="1">
                <a:latin typeface="Book Antiqua" panose="02040602050305030304" pitchFamily="18" charset="0"/>
              </a:rPr>
              <a:t>Amark</a:t>
            </a:r>
            <a:r>
              <a:rPr lang="en-US" sz="1600" dirty="0">
                <a:latin typeface="Book Antiqua" panose="02040602050305030304" pitchFamily="18" charset="0"/>
              </a:rPr>
              <a:t> Ops monitors Status updates and will intervene as necessary when a shipment is more than one day past the expected delivery date, unless other arrangements </a:t>
            </a:r>
            <a:r>
              <a:rPr lang="en-US" sz="1600" dirty="0" err="1">
                <a:latin typeface="Book Antiqua" panose="02040602050305030304" pitchFamily="18" charset="0"/>
              </a:rPr>
              <a:t>ie</a:t>
            </a:r>
            <a:r>
              <a:rPr lang="en-US" sz="1600" dirty="0">
                <a:latin typeface="Book Antiqua" panose="02040602050305030304" pitchFamily="18" charset="0"/>
              </a:rPr>
              <a:t>; Guaranteed Delivery or Expedite have been made.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The timing of notification to you regarding past due deliveries will be mutually agreed upon in advance.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Tracking info for all shipments is available to you via Amark TMS 24/7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EF5BC3F7-1A04-4CEC-A523-44213B0BA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6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45"/>
    </mc:Choice>
    <mc:Fallback>
      <p:transition spd="slow" advTm="48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A3984CA-041D-480A-9F52-3E177F7ED110}"/>
              </a:ext>
            </a:extLst>
          </p:cNvPr>
          <p:cNvSpPr txBox="1"/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Track Shipment(s) From Customer Profile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AE11DE-D6ED-4BFB-81D2-FEC4D0B4461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" r="2" b="2"/>
          <a:stretch/>
        </p:blipFill>
        <p:spPr>
          <a:xfrm>
            <a:off x="828675" y="2270628"/>
            <a:ext cx="10525125" cy="3461333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ECE5339-58BC-4475-8CBB-1EE2B68F4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3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17"/>
    </mc:Choice>
    <mc:Fallback>
      <p:transition spd="slow" advTm="170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0482A7D0-DB09-4EBA-8D52-E6A5934B6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9">
            <a:extLst>
              <a:ext uri="{FF2B5EF4-FFF2-40B4-BE49-F238E27FC236}">
                <a16:creationId xmlns:a16="http://schemas.microsoft.com/office/drawing/2014/main" id="{1A3688C8-DFCE-4CCD-BCF0-5FB239E50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30410"/>
            <a:ext cx="7005134" cy="4827590"/>
          </a:xfrm>
          <a:custGeom>
            <a:avLst/>
            <a:gdLst>
              <a:gd name="connsiteX0" fmla="*/ 1974535 w 7005134"/>
              <a:gd name="connsiteY0" fmla="*/ 0 h 4827590"/>
              <a:gd name="connsiteX1" fmla="*/ 7003848 w 7005134"/>
              <a:gd name="connsiteY1" fmla="*/ 4776721 h 4827590"/>
              <a:gd name="connsiteX2" fmla="*/ 7005134 w 7005134"/>
              <a:gd name="connsiteY2" fmla="*/ 4827590 h 4827590"/>
              <a:gd name="connsiteX3" fmla="*/ 0 w 7005134"/>
              <a:gd name="connsiteY3" fmla="*/ 4827590 h 4827590"/>
              <a:gd name="connsiteX4" fmla="*/ 0 w 7005134"/>
              <a:gd name="connsiteY4" fmla="*/ 402231 h 4827590"/>
              <a:gd name="connsiteX5" fmla="*/ 14349 w 7005134"/>
              <a:gd name="connsiteY5" fmla="*/ 395744 h 4827590"/>
              <a:gd name="connsiteX6" fmla="*/ 1974535 w 7005134"/>
              <a:gd name="connsiteY6" fmla="*/ 0 h 4827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05134" h="4827590">
                <a:moveTo>
                  <a:pt x="1974535" y="0"/>
                </a:moveTo>
                <a:cubicBezTo>
                  <a:pt x="4668853" y="0"/>
                  <a:pt x="6868971" y="2115921"/>
                  <a:pt x="7003848" y="4776721"/>
                </a:cubicBezTo>
                <a:lnTo>
                  <a:pt x="7005134" y="4827590"/>
                </a:lnTo>
                <a:lnTo>
                  <a:pt x="0" y="4827590"/>
                </a:lnTo>
                <a:lnTo>
                  <a:pt x="0" y="402231"/>
                </a:lnTo>
                <a:lnTo>
                  <a:pt x="14349" y="395744"/>
                </a:lnTo>
                <a:cubicBezTo>
                  <a:pt x="616832" y="140915"/>
                  <a:pt x="1279227" y="0"/>
                  <a:pt x="1974535" y="0"/>
                </a:cubicBezTo>
                <a:close/>
              </a:path>
            </a:pathLst>
          </a:cu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9116" y="197164"/>
            <a:ext cx="6884664" cy="1269683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  <a:ea typeface="+mn-ea"/>
                <a:cs typeface="+mn-cs"/>
              </a:rPr>
              <a:t>Confirmation of Delivery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4249" y="3231672"/>
            <a:ext cx="5252288" cy="1655762"/>
          </a:xfrm>
        </p:spPr>
        <p:txBody>
          <a:bodyPr>
            <a:noAutofit/>
          </a:bodyPr>
          <a:lstStyle/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A number of notifications (based on Shipment Status) are available on an automated basis to your  through the Amark TMS, including a notification when shipment(s) are delivered.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In the event you did not want to receive individual notifications for each load there is a Tracking Icon (Link) on the home page and you can search for all shipments delivered by Date Range.</a:t>
            </a:r>
          </a:p>
        </p:txBody>
      </p:sp>
      <p:cxnSp>
        <p:nvCxnSpPr>
          <p:cNvPr id="7" name="Straight Connector 11">
            <a:extLst>
              <a:ext uri="{FF2B5EF4-FFF2-40B4-BE49-F238E27FC236}">
                <a16:creationId xmlns:a16="http://schemas.microsoft.com/office/drawing/2014/main" id="{D598FBE3-48D2-40A2-B7E6-F485834C8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72540" y="4450080"/>
            <a:ext cx="1234440" cy="0"/>
          </a:xfrm>
          <a:prstGeom prst="line">
            <a:avLst/>
          </a:prstGeom>
          <a:ln w="508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13">
            <a:extLst>
              <a:ext uri="{FF2B5EF4-FFF2-40B4-BE49-F238E27FC236}">
                <a16:creationId xmlns:a16="http://schemas.microsoft.com/office/drawing/2014/main" id="{8482FDCF-45F3-40F1-8751-19B7AFB3CF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4348" y="1005839"/>
            <a:ext cx="3444236" cy="3444236"/>
          </a:xfrm>
          <a:prstGeom prst="ellipse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22F4A565-CBAD-4515-8723-53B6D8DEC6C3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482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83"/>
    </mc:Choice>
    <mc:Fallback>
      <p:transition spd="slow" advTm="143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A538DC-D77D-4463-BA8F-F303A0CDEB78}"/>
              </a:ext>
            </a:extLst>
          </p:cNvPr>
          <p:cNvSpPr txBox="1"/>
          <p:nvPr/>
        </p:nvSpPr>
        <p:spPr>
          <a:xfrm>
            <a:off x="838200" y="963877"/>
            <a:ext cx="3494362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TMS – 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Making The Complex Simple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7745CE66-BE01-477A-9CC1-3933E727C70E}"/>
              </a:ext>
            </a:extLst>
          </p:cNvPr>
          <p:cNvSpPr/>
          <p:nvPr/>
        </p:nvSpPr>
        <p:spPr>
          <a:xfrm>
            <a:off x="4976031" y="963877"/>
            <a:ext cx="6377769" cy="493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457200" indent="-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Gain efficiency by letting the TMS do the work for you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Book Antiqua" panose="02040602050305030304" pitchFamily="18" charset="0"/>
            </a:endParaRPr>
          </a:p>
          <a:p>
            <a:pPr marL="457200" indent="-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Quoting/Rating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Carrier Selection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Bill of Lading Creation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Load Tender to Carrier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Tracking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Data Capture and Reporting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Freight Bill Audit and Payment</a:t>
            </a:r>
          </a:p>
          <a:p>
            <a:pPr marL="457200" indent="-457200" eaLnBrk="0" fontAlgn="base" hangingPunct="0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Business Intelligence</a:t>
            </a:r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110E7F8E-C766-4E32-8DCF-172E5B9E230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09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41"/>
    </mc:Choice>
    <mc:Fallback>
      <p:transition spd="slow" advTm="26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1CCBED-E4E1-4997-A072-94D325AE3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599"/>
            <a:ext cx="12192000" cy="62484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CA617F-90CE-44EC-AEE6-85113EB42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434228"/>
            <a:ext cx="10640754" cy="77584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Customer Tracking Sort, Search, View Shipment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F50A4-96DC-44F7-8805-D1713FA4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4030580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57922F-06FC-4A81-9EC2-4047535D1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4174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1D8898-E0DE-468E-98FB-AA39114BF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2" y="311001"/>
            <a:ext cx="10401300" cy="3863957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30B9088B-4454-4F58-8017-1D399BF3A6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8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523"/>
    </mc:Choice>
    <mc:Fallback>
      <p:transition spd="slow" advTm="22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7BE31F-A129-45DD-8071-A63EC47D94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CA163AC-F477-454A-9FB4-81324C004B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09D7097-03A6-4239-A2E0-784E82C23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13887E5-2F5F-4C9D-92F5-F80D937A8D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57A4F98D-BAD2-4F7F-93D3-FD86C479A9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FBA2120E-6E1E-4A2B-9CD8-94C39AD806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264DA4AC-C3A7-46CE-96BA-018B8FCFEF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A73A5202-BD67-46B2-9FAB-C1B28AB424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01E70EE5-EE26-44BD-A18E-777A1A3D52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504A980C-59CB-46F2-A571-87612CDD22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B353B73E-7D3C-4184-87FD-295B6B341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2EF8F173-9834-4DD9-B995-3F8DAAAE7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8A9567B5-6E50-4B28-8AC5-CDC159A89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F98F9214-A978-485D-814B-5FE3EC570B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80A8AB3C-056D-4907-ACF6-ABD5BA9052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CF51BEC3-1414-4B86-B1E1-0051FF1819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F69D94F0-358D-4931-B5CA-5A223180DE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5CFB12DB-F2CC-466C-828B-009EA7B57B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3D8F6E9-0540-4297-A310-D7C9FA65A0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077E47D8-A4D7-46C2-9EF0-AF1C777C28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F1D21ED2-F5A9-4411-934F-B972429F4C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E2EDE38A-AE13-4408-9B8B-EE6F62C910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3630CEB6-A7D8-45A1-AC44-147C2AF130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118EC2-A2C7-4CDB-887C-21E0B0C43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E7D642C1-20ED-4515-B19F-47B6CC8341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0E5C6FE8-B8C9-4163-830B-3F8E408EA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E3A09EDA-AF27-4D31-8A57-4407E0574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631" y="2358391"/>
            <a:ext cx="3498979" cy="24536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>
                <a:solidFill>
                  <a:srgbClr val="FFFFFF"/>
                </a:solidFill>
              </a:rPr>
              <a:t>Freight Bill Audit and Pay</a:t>
            </a:r>
          </a:p>
        </p:txBody>
      </p:sp>
      <p:pic>
        <p:nvPicPr>
          <p:cNvPr id="4" name="Picture 9" descr="http://www.itstraffic.com/images/its_logo2.gif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" r="54993"/>
          <a:stretch/>
        </p:blipFill>
        <p:spPr bwMode="auto">
          <a:xfrm>
            <a:off x="5115908" y="804036"/>
            <a:ext cx="6274561" cy="2977469"/>
          </a:xfrm>
          <a:prstGeom prst="rect">
            <a:avLst/>
          </a:prstGeom>
          <a:noFill/>
          <a:ln w="9525">
            <a:solidFill>
              <a:schemeClr val="tx1">
                <a:alpha val="2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18447" y="4267830"/>
            <a:ext cx="6281873" cy="178397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/>
              <a:t>Freight Bill Audit and Pay is facilitated independently by ITS Traffic Systems, Inc.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/>
              <a:t>All Shipments entered in the Amark TMS are sent daily to ITS Traffic Systems, Inc via FTP for Freight Bill Processing.  The data from Amark TMS could function as a BOL and/or PO match with actual expected charges with the ITS FAP System.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10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100"/>
              <a:t>ITS Traffic Systems, Inc. would remain the Funding Request source for all carriers.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10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DB68898-3A43-489C-BE8D-4144B4795E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221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29"/>
    </mc:Choice>
    <mc:Fallback>
      <p:transition spd="slow" advTm="24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6A1473A6-3F22-483E-8A30-80B9D2B14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AA1375E3-3E53-4D75-BAB7-E5929BFCB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534368" y="563918"/>
            <a:ext cx="4119932" cy="5978614"/>
            <a:chOff x="7513372" y="803186"/>
            <a:chExt cx="4163968" cy="5978614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0BBEEF67-3DDF-46CF-8CD5-EA5F0E4FB0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9586" y="1070835"/>
              <a:ext cx="687754" cy="5710965"/>
            </a:xfrm>
            <a:custGeom>
              <a:avLst/>
              <a:gdLst>
                <a:gd name="T0" fmla="*/ 414 w 414"/>
                <a:gd name="T1" fmla="*/ 2447 h 2447"/>
                <a:gd name="T2" fmla="*/ 0 w 414"/>
                <a:gd name="T3" fmla="*/ 2247 h 2447"/>
                <a:gd name="T4" fmla="*/ 0 w 414"/>
                <a:gd name="T5" fmla="*/ 0 h 2447"/>
                <a:gd name="T6" fmla="*/ 414 w 414"/>
                <a:gd name="T7" fmla="*/ 200 h 2447"/>
                <a:gd name="T8" fmla="*/ 414 w 414"/>
                <a:gd name="T9" fmla="*/ 2447 h 24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4" h="2447">
                  <a:moveTo>
                    <a:pt x="414" y="2447"/>
                  </a:moveTo>
                  <a:lnTo>
                    <a:pt x="0" y="2247"/>
                  </a:lnTo>
                  <a:lnTo>
                    <a:pt x="0" y="0"/>
                  </a:lnTo>
                  <a:lnTo>
                    <a:pt x="414" y="200"/>
                  </a:lnTo>
                  <a:lnTo>
                    <a:pt x="414" y="244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FAC1C95-F817-487C-B8B2-CF141FBB1C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88949" y="803186"/>
              <a:ext cx="409371" cy="5521414"/>
            </a:xfrm>
            <a:custGeom>
              <a:avLst/>
              <a:gdLst>
                <a:gd name="T0" fmla="*/ 209 w 209"/>
                <a:gd name="T1" fmla="*/ 2246 h 2358"/>
                <a:gd name="T2" fmla="*/ 0 w 209"/>
                <a:gd name="T3" fmla="*/ 2358 h 2358"/>
                <a:gd name="T4" fmla="*/ 0 w 209"/>
                <a:gd name="T5" fmla="*/ 111 h 2358"/>
                <a:gd name="T6" fmla="*/ 209 w 209"/>
                <a:gd name="T7" fmla="*/ 0 h 2358"/>
                <a:gd name="T8" fmla="*/ 209 w 209"/>
                <a:gd name="T9" fmla="*/ 2246 h 2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9" h="2358">
                  <a:moveTo>
                    <a:pt x="209" y="2246"/>
                  </a:moveTo>
                  <a:lnTo>
                    <a:pt x="0" y="2358"/>
                  </a:lnTo>
                  <a:lnTo>
                    <a:pt x="0" y="111"/>
                  </a:lnTo>
                  <a:lnTo>
                    <a:pt x="209" y="0"/>
                  </a:lnTo>
                  <a:lnTo>
                    <a:pt x="209" y="2246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8">
              <a:extLst>
                <a:ext uri="{FF2B5EF4-FFF2-40B4-BE49-F238E27FC236}">
                  <a16:creationId xmlns:a16="http://schemas.microsoft.com/office/drawing/2014/main" id="{C2C5363A-D941-4AA1-8D38-D7E44A1E2E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13372" y="804101"/>
              <a:ext cx="3880238" cy="52516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8468" y="885651"/>
            <a:ext cx="3229803" cy="4624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Quote(s)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37671" y="1199630"/>
            <a:ext cx="6525220" cy="46168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Quotes can be obtained by you in a number of ways…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Electronic Interface with your  ERP or WMS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A quote can be obtained from </a:t>
            </a:r>
            <a:r>
              <a:rPr lang="en-US" sz="1600" dirty="0" err="1">
                <a:latin typeface="Book Antiqua" panose="02040602050305030304" pitchFamily="18" charset="0"/>
              </a:rPr>
              <a:t>Amark</a:t>
            </a:r>
            <a:r>
              <a:rPr lang="en-US" sz="1600" dirty="0">
                <a:latin typeface="Book Antiqua" panose="02040602050305030304" pitchFamily="18" charset="0"/>
              </a:rPr>
              <a:t> TMS and saved with minimal Shipment Detail (Data entry).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Any quote can be saved and retrieved and converted to a shipment at a later date.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A request for Quote can be sent via email to dispatch@amarklogisics.com</a:t>
            </a:r>
          </a:p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endParaRPr lang="en-US" sz="1600" dirty="0">
              <a:latin typeface="Book Antiqua" panose="02040602050305030304" pitchFamily="18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BC68D97D-E4CC-41BE-A945-605BCE4BE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78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107"/>
    </mc:Choice>
    <mc:Fallback>
      <p:transition spd="slow" advTm="27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14D36999-26F8-45E4-AB41-D485D0B0B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40012"/>
            <a:ext cx="12191999" cy="2803359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30F8DA27-CE91-4AEB-B854-6F06B5485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23563" r="8214" b="45501"/>
          <a:stretch/>
        </p:blipFill>
        <p:spPr>
          <a:xfrm flipV="1">
            <a:off x="1" y="2404067"/>
            <a:ext cx="12191999" cy="2539327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7E0746-5372-4257-A4EC-F2C2E706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04" y="4494130"/>
            <a:ext cx="10640754" cy="77584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en-US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Obtain Quote from Customer Profile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F7AF4E20-3DDE-4998-96BE-44EE182540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5" t="-1" r="8214" b="86237"/>
          <a:stretch/>
        </p:blipFill>
        <p:spPr>
          <a:xfrm flipV="1">
            <a:off x="0" y="5616534"/>
            <a:ext cx="12191999" cy="1129775"/>
          </a:xfrm>
          <a:custGeom>
            <a:avLst/>
            <a:gdLst>
              <a:gd name="connsiteX0" fmla="*/ 0 w 12191999"/>
              <a:gd name="connsiteY0" fmla="*/ 4473360 h 4473360"/>
              <a:gd name="connsiteX1" fmla="*/ 12191999 w 12191999"/>
              <a:gd name="connsiteY1" fmla="*/ 4473360 h 4473360"/>
              <a:gd name="connsiteX2" fmla="*/ 12191999 w 12191999"/>
              <a:gd name="connsiteY2" fmla="*/ 0 h 4473360"/>
              <a:gd name="connsiteX3" fmla="*/ 0 w 12191999"/>
              <a:gd name="connsiteY3" fmla="*/ 0 h 4473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4473360">
                <a:moveTo>
                  <a:pt x="0" y="4473360"/>
                </a:moveTo>
                <a:lnTo>
                  <a:pt x="12191999" y="4473360"/>
                </a:lnTo>
                <a:lnTo>
                  <a:pt x="12191999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D7DCDDE-9C9F-4098-AB28-3C85653C5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57" y="371721"/>
            <a:ext cx="8955687" cy="3201657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B71A47B-2D34-4372-9061-E0C796C080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986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135"/>
    </mc:Choice>
    <mc:Fallback>
      <p:transition spd="slow" advTm="1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41CCBED-E4E1-4997-A072-94D325AE3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599"/>
            <a:ext cx="12192000" cy="62484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4C198D-6789-47B9-99AD-D9041E63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5434228"/>
            <a:ext cx="10640754" cy="77584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Quote Form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27F50A4-96DC-44F7-8805-D1713FA4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4030580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657922F-06FC-4A81-9EC2-4047535D1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4174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168F93-B789-4C2A-A76C-C6609227ED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20" y="445153"/>
            <a:ext cx="7748607" cy="3893582"/>
          </a:xfrm>
          <a:prstGeom prst="rect">
            <a:avLst/>
          </a:prstGeom>
        </p:spPr>
      </p:pic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E76A3FC-8DDE-4E4E-AAB6-5C8342862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300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63"/>
    </mc:Choice>
    <mc:Fallback>
      <p:transition spd="slow" advTm="2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D58E966-456A-48F4-81B4-C4D0C00206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5523C670-74D7-4ED8-BA51-B6FB655702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54331" y="1756600"/>
            <a:ext cx="1080325" cy="4736395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6">
            <a:extLst>
              <a:ext uri="{FF2B5EF4-FFF2-40B4-BE49-F238E27FC236}">
                <a16:creationId xmlns:a16="http://schemas.microsoft.com/office/drawing/2014/main" id="{BAEEE533-7CA5-4134-A14A-8575F66C61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46901" y="1357766"/>
            <a:ext cx="687754" cy="4303125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7">
            <a:extLst>
              <a:ext uri="{FF2B5EF4-FFF2-40B4-BE49-F238E27FC236}">
                <a16:creationId xmlns:a16="http://schemas.microsoft.com/office/drawing/2014/main" id="{E64B7817-E956-406B-A85B-5AEF36B1F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848912" y="1135060"/>
            <a:ext cx="409371" cy="416921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8">
            <a:extLst>
              <a:ext uri="{FF2B5EF4-FFF2-40B4-BE49-F238E27FC236}">
                <a16:creationId xmlns:a16="http://schemas.microsoft.com/office/drawing/2014/main" id="{92FC9C1F-8CBA-4083-8724-3735C556D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781691" y="1124043"/>
            <a:ext cx="6477233" cy="397812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1053" y="1445775"/>
            <a:ext cx="5795937" cy="3342435"/>
          </a:xfrm>
        </p:spPr>
        <p:txBody>
          <a:bodyPr anchor="ctr">
            <a:normAutofit/>
          </a:bodyPr>
          <a:lstStyle/>
          <a:p>
            <a:pPr fontAlgn="base">
              <a:spcAft>
                <a:spcPct val="0"/>
              </a:spcAft>
            </a:pPr>
            <a:r>
              <a:rPr lang="en-US" sz="4400" b="1" dirty="0">
                <a:solidFill>
                  <a:srgbClr val="FFFFFF"/>
                </a:solidFill>
              </a:rPr>
              <a:t>Order Entry- Book Shipment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7225" y="1483341"/>
            <a:ext cx="3682853" cy="3472651"/>
          </a:xfrm>
        </p:spPr>
        <p:txBody>
          <a:bodyPr anchor="ctr">
            <a:normAutofit/>
          </a:bodyPr>
          <a:lstStyle/>
          <a:p>
            <a:pPr marL="457200" indent="-457200" algn="l" eaLnBrk="0" fontAlgn="base" hangingPunct="0">
              <a:spcBef>
                <a:spcPts val="80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en-US" sz="1600" dirty="0">
                <a:latin typeface="Book Antiqua" panose="02040602050305030304" pitchFamily="18" charset="0"/>
              </a:rPr>
              <a:t>Before any shipment can be tendered to a carrier, the Complete Form from </a:t>
            </a:r>
            <a:r>
              <a:rPr lang="en-US" sz="1600" dirty="0" err="1">
                <a:latin typeface="Book Antiqua" panose="02040602050305030304" pitchFamily="18" charset="0"/>
              </a:rPr>
              <a:t>Amark</a:t>
            </a:r>
            <a:r>
              <a:rPr lang="en-US" sz="1600" dirty="0">
                <a:latin typeface="Book Antiqua" panose="02040602050305030304" pitchFamily="18" charset="0"/>
              </a:rPr>
              <a:t> TMS must be completed. See next page for require info to generate Bill of Lading and to Tender (dispatch) a shipment(s) to a Carrier</a:t>
            </a:r>
            <a:r>
              <a:rPr lang="en-US" sz="2200" dirty="0">
                <a:latin typeface="Book Antiqua" panose="02040602050305030304" pitchFamily="18" charset="0"/>
              </a:rPr>
              <a:t>.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1057E7C9-1774-4262-900D-4827C17266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07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63"/>
    </mc:Choice>
    <mc:Fallback>
      <p:transition spd="slow" advTm="169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1CCBED-E4E1-4997-A072-94D325AE3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599"/>
            <a:ext cx="12192000" cy="62484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5BA545-8D37-4ECC-8F56-11A7B04AB45A}"/>
              </a:ext>
            </a:extLst>
          </p:cNvPr>
          <p:cNvSpPr txBox="1"/>
          <p:nvPr/>
        </p:nvSpPr>
        <p:spPr>
          <a:xfrm>
            <a:off x="804672" y="5434228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Order Entry Book Shipment From Customer Profile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F50A4-96DC-44F7-8805-D1713FA4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4030580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57922F-06FC-4A81-9EC2-4047535D1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4174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9AF2FA-8C4F-41F6-BEAA-29B7B2D6AA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416" y="445153"/>
            <a:ext cx="10029169" cy="3585427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E524E2B8-CF90-4DB2-AA1A-1B2670D10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38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21"/>
    </mc:Choice>
    <mc:Fallback>
      <p:transition spd="slow" advTm="10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344" y="731519"/>
            <a:ext cx="3156088" cy="3237579"/>
          </a:xfrm>
        </p:spPr>
        <p:txBody>
          <a:bodyPr>
            <a:normAutofit/>
          </a:bodyPr>
          <a:lstStyle/>
          <a:p>
            <a:pPr algn="ctr" fontAlgn="base">
              <a:spcAft>
                <a:spcPct val="0"/>
              </a:spcAft>
            </a:pPr>
            <a:r>
              <a:rPr lang="en-US" sz="3500" b="1" dirty="0">
                <a:solidFill>
                  <a:srgbClr val="FFFFFF"/>
                </a:solidFill>
                <a:latin typeface="Book Antiqua" panose="02040602050305030304" pitchFamily="18" charset="0"/>
                <a:ea typeface="+mn-ea"/>
                <a:cs typeface="+mn-cs"/>
              </a:rPr>
              <a:t>Order Entry – </a:t>
            </a:r>
            <a:br>
              <a:rPr lang="en-US" sz="3500" b="1" dirty="0">
                <a:solidFill>
                  <a:srgbClr val="FFFFFF"/>
                </a:solidFill>
                <a:latin typeface="Book Antiqua" panose="02040602050305030304" pitchFamily="18" charset="0"/>
                <a:ea typeface="+mn-ea"/>
                <a:cs typeface="+mn-cs"/>
              </a:rPr>
            </a:br>
            <a:r>
              <a:rPr lang="en-US" sz="3500" b="1" dirty="0">
                <a:solidFill>
                  <a:srgbClr val="FFFFFF"/>
                </a:solidFill>
                <a:latin typeface="Book Antiqua" panose="02040602050305030304" pitchFamily="18" charset="0"/>
                <a:ea typeface="+mn-ea"/>
                <a:cs typeface="+mn-cs"/>
              </a:rPr>
              <a:t>Required Info to Tender/BOL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71AC154-782A-4074-B20D-62C3403AA1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" b="1"/>
          <a:stretch/>
        </p:blipFill>
        <p:spPr>
          <a:xfrm>
            <a:off x="4044603" y="448056"/>
            <a:ext cx="7680450" cy="380293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16552"/>
            <a:ext cx="7688475" cy="1984248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D141CF5-9314-4A29-8883-9DE6DB324E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4642338"/>
            <a:ext cx="7037591" cy="1564310"/>
          </a:xfrm>
        </p:spPr>
        <p:txBody>
          <a:bodyPr anchor="ctr">
            <a:normAutofit/>
          </a:bodyPr>
          <a:lstStyle/>
          <a:p>
            <a:endParaRPr lang="en-US" sz="1800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4321625-2539-454D-933B-E3849D7316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55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217"/>
    </mc:Choice>
    <mc:Fallback>
      <p:transition spd="slow" advTm="31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41CCBED-E4E1-4997-A072-94D325AE3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09599"/>
            <a:ext cx="12192000" cy="62484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286369-B061-4F56-B1F3-E8F22E7BE59B}"/>
              </a:ext>
            </a:extLst>
          </p:cNvPr>
          <p:cNvSpPr txBox="1"/>
          <p:nvPr/>
        </p:nvSpPr>
        <p:spPr>
          <a:xfrm>
            <a:off x="804672" y="5434228"/>
            <a:ext cx="10640754" cy="7758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Order Entry Continued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7F50A4-96DC-44F7-8805-D1713FA4C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16" b="33968"/>
          <a:stretch/>
        </p:blipFill>
        <p:spPr>
          <a:xfrm flipV="1">
            <a:off x="0" y="4030580"/>
            <a:ext cx="12192000" cy="1393277"/>
          </a:xfrm>
          <a:custGeom>
            <a:avLst/>
            <a:gdLst>
              <a:gd name="connsiteX0" fmla="*/ 0 w 12192000"/>
              <a:gd name="connsiteY0" fmla="*/ 0 h 3049325"/>
              <a:gd name="connsiteX1" fmla="*/ 12192000 w 12192000"/>
              <a:gd name="connsiteY1" fmla="*/ 0 h 3049325"/>
              <a:gd name="connsiteX2" fmla="*/ 12192000 w 12192000"/>
              <a:gd name="connsiteY2" fmla="*/ 3049325 h 3049325"/>
              <a:gd name="connsiteX3" fmla="*/ 0 w 12192000"/>
              <a:gd name="connsiteY3" fmla="*/ 3049325 h 3049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049325">
                <a:moveTo>
                  <a:pt x="0" y="0"/>
                </a:moveTo>
                <a:lnTo>
                  <a:pt x="12192000" y="0"/>
                </a:lnTo>
                <a:lnTo>
                  <a:pt x="12192000" y="3049325"/>
                </a:lnTo>
                <a:lnTo>
                  <a:pt x="0" y="3049325"/>
                </a:lnTo>
                <a:close/>
              </a:path>
            </a:pathLst>
          </a:cu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57922F-06FC-4A81-9EC2-4047535D13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41749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9790B2-CB35-4DE8-AF9E-9D13E6E39E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370" y="445153"/>
            <a:ext cx="9178289" cy="4174959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4FBBF831-78B7-472C-9AC9-A09EA4FD0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61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513"/>
    </mc:Choice>
    <mc:Fallback>
      <p:transition spd="slow" advTm="17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67ADB5BC3A394DB2C7F5B14FFF5361" ma:contentTypeVersion="13" ma:contentTypeDescription="Create a new document." ma:contentTypeScope="" ma:versionID="5ec63d491cba1f0315e471d466bd2633">
  <xsd:schema xmlns:xsd="http://www.w3.org/2001/XMLSchema" xmlns:xs="http://www.w3.org/2001/XMLSchema" xmlns:p="http://schemas.microsoft.com/office/2006/metadata/properties" xmlns:ns3="86c1b8b5-3127-427b-b13e-4e36304a2b8a" xmlns:ns4="7b15a87c-bc31-487a-8f0a-e7a4c1be3fb6" targetNamespace="http://schemas.microsoft.com/office/2006/metadata/properties" ma:root="true" ma:fieldsID="fcc227614676bcc0097be8b114376379" ns3:_="" ns4:_="">
    <xsd:import namespace="86c1b8b5-3127-427b-b13e-4e36304a2b8a"/>
    <xsd:import namespace="7b15a87c-bc31-487a-8f0a-e7a4c1be3fb6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1b8b5-3127-427b-b13e-4e36304a2b8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15a87c-bc31-487a-8f0a-e7a4c1be3fb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024374E-B1C7-47C3-B9F2-B5F9B3CA32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FF0EE7-4C0B-496A-BDB6-A8AC82395BFE}">
  <ds:schemaRefs>
    <ds:schemaRef ds:uri="http://schemas.microsoft.com/office/2006/documentManagement/types"/>
    <ds:schemaRef ds:uri="http://purl.org/dc/terms/"/>
    <ds:schemaRef ds:uri="http://purl.org/dc/elements/1.1/"/>
    <ds:schemaRef ds:uri="7b15a87c-bc31-487a-8f0a-e7a4c1be3fb6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86c1b8b5-3127-427b-b13e-4e36304a2b8a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054C593-9AE8-4F64-B14B-2D3DF5ED91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c1b8b5-3127-427b-b13e-4e36304a2b8a"/>
    <ds:schemaRef ds:uri="7b15a87c-bc31-487a-8f0a-e7a4c1be3fb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966</Words>
  <Application>Microsoft Office PowerPoint</Application>
  <PresentationFormat>Widescreen</PresentationFormat>
  <Paragraphs>83</Paragraphs>
  <Slides>21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Book Antiqua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Quote(s)</vt:lpstr>
      <vt:lpstr>Obtain Quote from Customer Profile</vt:lpstr>
      <vt:lpstr>Quote Form</vt:lpstr>
      <vt:lpstr>Order Entry- Book Shipment</vt:lpstr>
      <vt:lpstr>PowerPoint Presentation</vt:lpstr>
      <vt:lpstr>Order Entry –  Required Info to Tender/BOL</vt:lpstr>
      <vt:lpstr>PowerPoint Presentation</vt:lpstr>
      <vt:lpstr>Carrier Selection</vt:lpstr>
      <vt:lpstr>PowerPoint Presentation</vt:lpstr>
      <vt:lpstr>Management of Vendor Shipments</vt:lpstr>
      <vt:lpstr>Bill Of Lading</vt:lpstr>
      <vt:lpstr>PowerPoint Presentation</vt:lpstr>
      <vt:lpstr>Shipment Tender (Book)</vt:lpstr>
      <vt:lpstr>Confirmation of Pickup</vt:lpstr>
      <vt:lpstr>Tracking Status Updates</vt:lpstr>
      <vt:lpstr>PowerPoint Presentation</vt:lpstr>
      <vt:lpstr>Confirmation of Delivery</vt:lpstr>
      <vt:lpstr>Customer Tracking Sort, Search, View Shipment</vt:lpstr>
      <vt:lpstr>Freight Bill Audit and Pay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Rick Keane</dc:creator>
  <cp:lastModifiedBy>Rick Keane</cp:lastModifiedBy>
  <cp:revision>2</cp:revision>
  <dcterms:created xsi:type="dcterms:W3CDTF">2020-02-17T17:56:59Z</dcterms:created>
  <dcterms:modified xsi:type="dcterms:W3CDTF">2022-02-25T18:21:20Z</dcterms:modified>
</cp:coreProperties>
</file>